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60" r:id="rId2"/>
    <p:sldId id="274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42"/>
    <p:restoredTop sz="96327"/>
  </p:normalViewPr>
  <p:slideViewPr>
    <p:cSldViewPr snapToGrid="0" snapToObjects="1">
      <p:cViewPr varScale="1">
        <p:scale>
          <a:sx n="122" d="100"/>
          <a:sy n="122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1755D-2EB1-3F49-87CA-43EDAEC7ED77}" type="datetimeFigureOut">
              <a:rPr kumimoji="1" lang="zh-CN" altLang="en-US" smtClean="0"/>
              <a:t>2024/1/13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E26F0-41EF-594F-81A8-F7F4D08FBD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7549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然后这是我的全部学术研究成果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我以独立</a:t>
            </a:r>
            <a:r>
              <a:rPr kumimoji="1" lang="zh-CN" altLang="en-US" sz="1200" b="1" dirty="0">
                <a:solidFill>
                  <a:srgbClr val="C00000"/>
                </a:solidFill>
              </a:rPr>
              <a:t>第一作者</a:t>
            </a:r>
            <a:r>
              <a:rPr kumimoji="1" lang="zh-CN" altLang="en-US" sz="1200" dirty="0"/>
              <a:t>身份发表学术论文共</a:t>
            </a:r>
            <a:r>
              <a:rPr kumimoji="1" lang="en-US" altLang="zh-CN" sz="1200" dirty="0"/>
              <a:t>7</a:t>
            </a:r>
            <a:r>
              <a:rPr kumimoji="1" lang="zh-CN" altLang="en-US" sz="1200" dirty="0"/>
              <a:t>篇，其中包括</a:t>
            </a:r>
            <a:r>
              <a:rPr kumimoji="1" lang="en-US" altLang="zh-CN" sz="1200" dirty="0"/>
              <a:t>CCF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类会议</a:t>
            </a:r>
            <a:r>
              <a:rPr kumimoji="1" lang="en-US" altLang="zh-CN" sz="1200" dirty="0" err="1"/>
              <a:t>MobiCom</a:t>
            </a:r>
            <a:r>
              <a:rPr kumimoji="1" lang="zh-CN" altLang="en-US" sz="1200" dirty="0"/>
              <a:t>两篇和</a:t>
            </a:r>
            <a:r>
              <a:rPr kumimoji="1" lang="en-US" altLang="zh-CN" sz="1200" dirty="0"/>
              <a:t>IEEE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transaction</a:t>
            </a:r>
            <a:r>
              <a:rPr kumimoji="1" lang="zh-CN" altLang="en-US" sz="1200" dirty="0"/>
              <a:t>一篇。</a:t>
            </a:r>
            <a:r>
              <a:rPr kumimoji="1" lang="en-US" altLang="zh-CN" sz="1200" dirty="0"/>
              <a:t>//</a:t>
            </a:r>
            <a:r>
              <a:rPr kumimoji="1" lang="zh-CN" altLang="en-US" sz="1200" dirty="0"/>
              <a:t>，</a:t>
            </a:r>
            <a:r>
              <a:rPr kumimoji="1" lang="en-US" altLang="zh-CN" sz="1200" dirty="0" err="1"/>
              <a:t>EuroSys</a:t>
            </a:r>
            <a:r>
              <a:rPr kumimoji="1" lang="zh-CN" altLang="en-US" sz="1200" dirty="0"/>
              <a:t>，</a:t>
            </a:r>
            <a:r>
              <a:rPr kumimoji="1" lang="en-US" altLang="zh-CN" sz="1200" dirty="0" err="1"/>
              <a:t>MobiSys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workshop</a:t>
            </a:r>
            <a:r>
              <a:rPr kumimoji="1" lang="zh-CN" altLang="en-US" sz="1200" dirty="0"/>
              <a:t>各一篇，以及其他两篇</a:t>
            </a:r>
            <a:r>
              <a:rPr kumimoji="1" lang="en-US" altLang="zh-CN" sz="1200" dirty="0"/>
              <a:t>SCI/EI</a:t>
            </a:r>
            <a:r>
              <a:rPr kumimoji="1" lang="zh-CN" altLang="en-US" sz="1200" dirty="0"/>
              <a:t>检索论文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相关技术已成功申请四项国家发明专利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并曾荣获</a:t>
            </a:r>
            <a:r>
              <a:rPr kumimoji="1" lang="zh-CN" altLang="en-US" sz="1200" dirty="0"/>
              <a:t>网络与交换技术国家重点实验室</a:t>
            </a:r>
            <a:r>
              <a:rPr kumimoji="1" lang="en-US" altLang="zh-CN" sz="1200" dirty="0"/>
              <a:t> </a:t>
            </a:r>
            <a:r>
              <a:rPr kumimoji="1" lang="zh-CN" altLang="en-US" sz="1200" dirty="0"/>
              <a:t>“优秀研究生”称号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A4A27-A5FA-2841-BFC9-DAA654A0D61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0998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然后这是我的全部学术研究成果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我以独立</a:t>
            </a:r>
            <a:r>
              <a:rPr kumimoji="1" lang="zh-CN" altLang="en-US" sz="1200" b="1" dirty="0">
                <a:solidFill>
                  <a:srgbClr val="C00000"/>
                </a:solidFill>
              </a:rPr>
              <a:t>第一作者</a:t>
            </a:r>
            <a:r>
              <a:rPr kumimoji="1" lang="zh-CN" altLang="en-US" sz="1200" dirty="0"/>
              <a:t>身份发表学术论文共</a:t>
            </a:r>
            <a:r>
              <a:rPr kumimoji="1" lang="en-US" altLang="zh-CN" sz="1200" dirty="0"/>
              <a:t>7</a:t>
            </a:r>
            <a:r>
              <a:rPr kumimoji="1" lang="zh-CN" altLang="en-US" sz="1200" dirty="0"/>
              <a:t>篇，其中包括</a:t>
            </a:r>
            <a:r>
              <a:rPr kumimoji="1" lang="en-US" altLang="zh-CN" sz="1200" dirty="0"/>
              <a:t>CCF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A</a:t>
            </a:r>
            <a:r>
              <a:rPr kumimoji="1" lang="zh-CN" altLang="en-US" sz="1200" dirty="0"/>
              <a:t>类会议</a:t>
            </a:r>
            <a:r>
              <a:rPr kumimoji="1" lang="en-US" altLang="zh-CN" sz="1200" dirty="0" err="1"/>
              <a:t>MobiCom</a:t>
            </a:r>
            <a:r>
              <a:rPr kumimoji="1" lang="zh-CN" altLang="en-US" sz="1200" dirty="0"/>
              <a:t>两篇和</a:t>
            </a:r>
            <a:r>
              <a:rPr kumimoji="1" lang="en-US" altLang="zh-CN" sz="1200" dirty="0"/>
              <a:t>IEEE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transaction</a:t>
            </a:r>
            <a:r>
              <a:rPr kumimoji="1" lang="zh-CN" altLang="en-US" sz="1200" dirty="0"/>
              <a:t>一篇。</a:t>
            </a:r>
            <a:r>
              <a:rPr kumimoji="1" lang="en-US" altLang="zh-CN" sz="1200" dirty="0"/>
              <a:t>//</a:t>
            </a:r>
            <a:r>
              <a:rPr kumimoji="1" lang="zh-CN" altLang="en-US" sz="1200" dirty="0"/>
              <a:t>，</a:t>
            </a:r>
            <a:r>
              <a:rPr kumimoji="1" lang="en-US" altLang="zh-CN" sz="1200" dirty="0" err="1"/>
              <a:t>EuroSys</a:t>
            </a:r>
            <a:r>
              <a:rPr kumimoji="1" lang="zh-CN" altLang="en-US" sz="1200" dirty="0"/>
              <a:t>，</a:t>
            </a:r>
            <a:r>
              <a:rPr kumimoji="1" lang="en-US" altLang="zh-CN" sz="1200" dirty="0" err="1"/>
              <a:t>MobiSys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workshop</a:t>
            </a:r>
            <a:r>
              <a:rPr kumimoji="1" lang="zh-CN" altLang="en-US" sz="1200" dirty="0"/>
              <a:t>各一篇，以及其他两篇</a:t>
            </a:r>
            <a:r>
              <a:rPr kumimoji="1" lang="en-US" altLang="zh-CN" sz="1200" dirty="0"/>
              <a:t>SCI/EI</a:t>
            </a:r>
            <a:r>
              <a:rPr kumimoji="1" lang="zh-CN" altLang="en-US" sz="1200" dirty="0"/>
              <a:t>检索论文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相关技术已成功申请四项国家发明专利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并曾荣获</a:t>
            </a:r>
            <a:r>
              <a:rPr kumimoji="1" lang="zh-CN" altLang="en-US" sz="1200" dirty="0"/>
              <a:t>网络与交换技术国家重点实验室</a:t>
            </a:r>
            <a:r>
              <a:rPr kumimoji="1" lang="en-US" altLang="zh-CN" sz="1200" dirty="0"/>
              <a:t> </a:t>
            </a:r>
            <a:r>
              <a:rPr kumimoji="1" lang="zh-CN" altLang="en-US" sz="1200" dirty="0"/>
              <a:t>“优秀研究生”称号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A4A27-A5FA-2841-BFC9-DAA654A0D61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3516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135C3D-4E59-5743-8DC5-5468C8B18E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CD2B0A6-948A-6049-BE3F-692D7AB30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3A94DC-AFCF-B045-8A5D-F7231310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5807-41A3-8C43-BBC0-A76ACD856392}" type="datetimeFigureOut">
              <a:rPr kumimoji="1" lang="zh-CN" altLang="en-US" smtClean="0"/>
              <a:t>2024/1/13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533609-17CD-3843-A430-6974DEAE4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0DBCF4-5BD3-464C-A56E-54505309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8D94-B984-524E-BA3E-C4F12A24A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6110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0C9EF9-C9C4-7F43-9521-C59845FB3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0515D2-C788-8540-8E3E-9755F6BF83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B2C088-0D36-B14F-A4E6-1A537CF27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5807-41A3-8C43-BBC0-A76ACD856392}" type="datetimeFigureOut">
              <a:rPr kumimoji="1" lang="zh-CN" altLang="en-US" smtClean="0"/>
              <a:t>2024/1/13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5C3E7B-3B9A-9B44-AFCE-A82D913ED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851F92-BF67-6D42-B409-754226A5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8D94-B984-524E-BA3E-C4F12A24A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0049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62124A9-9B3F-E147-ACF5-A0356F9253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E4411F-0B8C-1F41-9340-596D14195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C00CAA-59EC-A843-A8C0-DD2648028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5807-41A3-8C43-BBC0-A76ACD856392}" type="datetimeFigureOut">
              <a:rPr kumimoji="1" lang="zh-CN" altLang="en-US" smtClean="0"/>
              <a:t>2024/1/13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8A0D3B-F364-9641-9D2D-AE97D0E2B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803E64-304A-6545-B4E3-06598688D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8D94-B984-524E-BA3E-C4F12A24A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7598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96B7AB-0254-9746-AAA9-3C335B68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69DE19-1026-E64A-AF11-F26E936AC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E35A84-E2CE-6C48-B9D7-55D7B9C04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5807-41A3-8C43-BBC0-A76ACD856392}" type="datetimeFigureOut">
              <a:rPr kumimoji="1" lang="zh-CN" altLang="en-US" smtClean="0"/>
              <a:t>2024/1/13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351A80-F06E-844E-8901-68A8E1BC8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735E89-C3A0-5045-B25A-DC3143114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8D94-B984-524E-BA3E-C4F12A24A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38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70B182-8129-D541-B01A-330A9EC61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67F031-F12A-A842-9089-B3EDC3722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D448E9-BB57-DF42-856B-D9A7C8810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5807-41A3-8C43-BBC0-A76ACD856392}" type="datetimeFigureOut">
              <a:rPr kumimoji="1" lang="zh-CN" altLang="en-US" smtClean="0"/>
              <a:t>2024/1/13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4DFA6E-A595-F949-8006-3D660FAE9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145177-4207-F342-9D93-CD127C0C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8D94-B984-524E-BA3E-C4F12A24A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8379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741D80-6711-E34F-A0D8-2CC5B16E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EA5C3D-798C-1B4C-820E-57E57B8330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1328A4-1DC7-D147-BF5F-654AFCD3B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2213BB-65F3-AC40-B6A7-B92D1C1A4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5807-41A3-8C43-BBC0-A76ACD856392}" type="datetimeFigureOut">
              <a:rPr kumimoji="1" lang="zh-CN" altLang="en-US" smtClean="0"/>
              <a:t>2024/1/13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D6D30E-85A6-8647-92CC-C2045C7D9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0EBC95-AE57-7241-9F89-E5FC76EF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8D94-B984-524E-BA3E-C4F12A24A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4145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D1E7B2-B7C1-1F43-B201-BE270225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569EB9-1D80-0D48-A2FE-AF39205CC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57E68B-B644-1544-BF05-22D5201DB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3BB340-BFB1-504C-B123-676AE0E8A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5DCFF1-19F8-9042-902F-A4D46CEB42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1CD1E2C-4971-3040-BE7D-11302815F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5807-41A3-8C43-BBC0-A76ACD856392}" type="datetimeFigureOut">
              <a:rPr kumimoji="1" lang="zh-CN" altLang="en-US" smtClean="0"/>
              <a:t>2024/1/13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AF16D1-A11D-654B-B309-CD5A1C6AB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4D6D681-1672-FF40-8281-D4C2D200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8D94-B984-524E-BA3E-C4F12A24A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4122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1F1F8F-5009-B044-8D5B-C6F306BA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F9D7AC-AB34-E24B-8189-4E1B05D4A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5807-41A3-8C43-BBC0-A76ACD856392}" type="datetimeFigureOut">
              <a:rPr kumimoji="1" lang="zh-CN" altLang="en-US" smtClean="0"/>
              <a:t>2024/1/13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BFAAE0-6716-1046-99D7-66F0B86F8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9E85AA-7526-3D4B-8229-693BAF982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8D94-B984-524E-BA3E-C4F12A24A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6357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B6C240-0BE0-6E4F-8376-950E1F253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5807-41A3-8C43-BBC0-A76ACD856392}" type="datetimeFigureOut">
              <a:rPr kumimoji="1" lang="zh-CN" altLang="en-US" smtClean="0"/>
              <a:t>2024/1/13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9915AF-F3BB-9B40-ABCA-B3EEFB404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6EAE58-9A92-474C-AA4A-23F930C82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8D94-B984-524E-BA3E-C4F12A24A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5998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E10681-B562-E24C-B0E4-A422B0CC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092000-4722-804F-80F5-37FBF34AE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674D23-DAFF-3248-B421-23BF203072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3FAAAE-555F-B84A-A2E6-B30887DFE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5807-41A3-8C43-BBC0-A76ACD856392}" type="datetimeFigureOut">
              <a:rPr kumimoji="1" lang="zh-CN" altLang="en-US" smtClean="0"/>
              <a:t>2024/1/13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C6F226-402D-1F43-ACD8-55333DCEA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67C605-024B-2E4A-8289-ACE4293D8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8D94-B984-524E-BA3E-C4F12A24A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979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624D09-6E6C-E846-AFF0-C45745C18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C1B7104-C968-A64C-B69C-C52880A49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5DECB0-E871-8D47-9B0D-7F38A8EB0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85F642-B904-DF4E-8773-B02A4BC76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5807-41A3-8C43-BBC0-A76ACD856392}" type="datetimeFigureOut">
              <a:rPr kumimoji="1" lang="zh-CN" altLang="en-US" smtClean="0"/>
              <a:t>2024/1/13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E53E0B-3B3F-C845-9C11-A421ECF97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EAC75D-EE75-014A-853A-CF8EE2418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68D94-B984-524E-BA3E-C4F12A24A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738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E0DB281-78B2-0346-8B43-772832165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F26996-EDD2-0040-A52D-55CCEBB68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DB6E00-4C37-0F45-9BF1-8B86ADDBBE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15807-41A3-8C43-BBC0-A76ACD856392}" type="datetimeFigureOut">
              <a:rPr kumimoji="1" lang="zh-CN" altLang="en-US" smtClean="0"/>
              <a:t>2024/1/13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B62E5F-598F-8B4A-92CD-9E2E24B9BC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721675-45BE-C34C-91A7-E6C6CAE8C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68D94-B984-524E-BA3E-C4F12A24AA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070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8D37D5-41AF-3DD9-B563-5976C9D5D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534115"/>
            <a:ext cx="4952999" cy="782031"/>
          </a:xfr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论文发表情况：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</a:t>
            </a:r>
            <a:r>
              <a:rPr kumimoji="1"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第一作者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MobiCom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TBD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等国际顶级会议和期刊上身份发表学术论文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共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篇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616BBE-86BB-9B6A-47C8-3E161F83D92F}"/>
              </a:ext>
            </a:extLst>
          </p:cNvPr>
          <p:cNvSpPr txBox="1"/>
          <p:nvPr/>
        </p:nvSpPr>
        <p:spPr>
          <a:xfrm>
            <a:off x="5120640" y="1316146"/>
            <a:ext cx="6938356" cy="31282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420"/>
              </a:lnSpc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[1]. Mobile Foundation Model as Firmware, </a:t>
            </a:r>
            <a:r>
              <a:rPr kumimoji="1" lang="en-US" altLang="zh-CN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MobiCom’24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(CCF-A)</a:t>
            </a:r>
          </a:p>
          <a:p>
            <a:pPr>
              <a:lnSpc>
                <a:spcPts val="2420"/>
              </a:lnSpc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[2].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Federated Few-Shot Learning for Mobile NLP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MobiCom’23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(CCF-A)</a:t>
            </a:r>
          </a:p>
          <a:p>
            <a:pPr>
              <a:lnSpc>
                <a:spcPts val="2420"/>
              </a:lnSpc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[3]. Efficient Federated Learning for Modern NLP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kumimoji="1" lang="en-US" altLang="zh-CN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MobiCom’23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(CCF-A)</a:t>
            </a:r>
          </a:p>
          <a:p>
            <a:pPr>
              <a:lnSpc>
                <a:spcPts val="2420"/>
              </a:lnSpc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[4]. Accelerating Vertical Federated Learning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kumimoji="1" lang="en-US" altLang="zh-CN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IEEE Transactions on Big Data</a:t>
            </a:r>
            <a:b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[5].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Towards Practical Few-shot Federated NLP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kumimoji="1" lang="en-US" altLang="zh-CN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EuroMLSys’23,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co-located with </a:t>
            </a:r>
            <a:r>
              <a:rPr kumimoji="1"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EuroSys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(CCF-A</a:t>
            </a:r>
            <a:r>
              <a:rPr kumimoji="1" lang="en-US" altLang="zh-CN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1"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420"/>
              </a:lnSpc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[6].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Towards ubiquitous learning: A first measurement of on-device training performance, </a:t>
            </a:r>
            <a:r>
              <a:rPr kumimoji="1" lang="en-US" altLang="zh-CN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EMDL’21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co-located with </a:t>
            </a:r>
            <a:r>
              <a:rPr kumimoji="1"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MobiSys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(CCF-B)</a:t>
            </a:r>
          </a:p>
          <a:p>
            <a:pPr>
              <a:lnSpc>
                <a:spcPts val="2420"/>
              </a:lnSpc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[7]. </a:t>
            </a:r>
            <a:r>
              <a:rPr kumimoji="1"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FedAdapter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: Efficient Federated Learning for Mobile NLP, TURC 2023 (EI)</a:t>
            </a:r>
            <a:b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[8].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Implementation of an E-payment security evaluation system based on quantum blind computing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IJTP’20</a:t>
            </a:r>
            <a:endParaRPr lang="zh-CN" altLang="en-US" sz="1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7359333-ED4B-C541-B097-E55307D8FFA6}"/>
              </a:ext>
            </a:extLst>
          </p:cNvPr>
          <p:cNvSpPr txBox="1">
            <a:spLocks/>
          </p:cNvSpPr>
          <p:nvPr/>
        </p:nvSpPr>
        <p:spPr>
          <a:xfrm>
            <a:off x="5120640" y="4744974"/>
            <a:ext cx="4952999" cy="461587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专利申请情况：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已申请国家发明专利四项，均已受理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2401F3F-7D66-6B4C-804F-C33F41A71C9C}"/>
              </a:ext>
            </a:extLst>
          </p:cNvPr>
          <p:cNvSpPr txBox="1"/>
          <p:nvPr/>
        </p:nvSpPr>
        <p:spPr>
          <a:xfrm>
            <a:off x="5120640" y="5206561"/>
            <a:ext cx="6938356" cy="12863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420"/>
              </a:lnSpc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[1]“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一种基于前向梯度的联邦学习方法、系统及装置”</a:t>
            </a:r>
          </a:p>
          <a:p>
            <a:pPr>
              <a:lnSpc>
                <a:spcPts val="2420"/>
              </a:lnSpc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[2]“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面向自然语言模型的联邦小样本学习方法、系统及设备”</a:t>
            </a:r>
          </a:p>
          <a:p>
            <a:pPr>
              <a:lnSpc>
                <a:spcPts val="2420"/>
              </a:lnSpc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[3]“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一种面向预训练模型的联邦学习方法、装置及系统”</a:t>
            </a:r>
          </a:p>
          <a:p>
            <a:pPr>
              <a:lnSpc>
                <a:spcPts val="2420"/>
              </a:lnSpc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[4]“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纵向联邦学习建模优化方法、设备、介质及程序产品”</a:t>
            </a:r>
          </a:p>
        </p:txBody>
      </p:sp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086C755F-D51B-2B41-8CCD-F6D6C0877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335" y="1939184"/>
            <a:ext cx="1077540" cy="13318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1E921AE-D62C-1C49-9F21-7839078794A9}"/>
              </a:ext>
            </a:extLst>
          </p:cNvPr>
          <p:cNvSpPr txBox="1"/>
          <p:nvPr/>
        </p:nvSpPr>
        <p:spPr>
          <a:xfrm>
            <a:off x="939361" y="938706"/>
            <a:ext cx="288190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b="1" u="sng" dirty="0"/>
              <a:t>蔡栋琪 </a:t>
            </a:r>
            <a:r>
              <a:rPr kumimoji="1" lang="zh-CN" altLang="en-US" sz="2400" u="sng" dirty="0"/>
              <a:t>直博三年级</a:t>
            </a:r>
            <a:endParaRPr kumimoji="1" lang="en-US" altLang="zh-CN" sz="2400" u="sng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3CE01C08-BEB6-8B4A-AF86-01A1B6FB2ED1}"/>
              </a:ext>
            </a:extLst>
          </p:cNvPr>
          <p:cNvSpPr txBox="1">
            <a:spLocks/>
          </p:cNvSpPr>
          <p:nvPr/>
        </p:nvSpPr>
        <p:spPr>
          <a:xfrm>
            <a:off x="755891" y="4744974"/>
            <a:ext cx="2774146" cy="461587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奖项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荣誉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362E68-CA5B-2A42-AF0A-BB4465595822}"/>
              </a:ext>
            </a:extLst>
          </p:cNvPr>
          <p:cNvSpPr txBox="1"/>
          <p:nvPr/>
        </p:nvSpPr>
        <p:spPr>
          <a:xfrm>
            <a:off x="755891" y="5196538"/>
            <a:ext cx="4059948" cy="12863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420"/>
              </a:lnSpc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博士国家奖学金，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</a:p>
          <a:p>
            <a:pPr>
              <a:lnSpc>
                <a:spcPts val="2420"/>
              </a:lnSpc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[2]. 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北京邮电大学优秀研究生，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</a:p>
          <a:p>
            <a:pPr>
              <a:lnSpc>
                <a:spcPts val="2420"/>
              </a:lnSpc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[3]. 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博士生创新研究基金，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</a:p>
          <a:p>
            <a:pPr>
              <a:lnSpc>
                <a:spcPts val="2420"/>
              </a:lnSpc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[3].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网络与交换技术全国重点实验室优秀研究生，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2022/23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96B7069-8951-574B-859C-FC914DEFB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335" y="796314"/>
            <a:ext cx="1077540" cy="10608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C1FE070-5240-0A43-B005-63A971336E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44" t="77541" r="62183"/>
          <a:stretch/>
        </p:blipFill>
        <p:spPr>
          <a:xfrm>
            <a:off x="3656335" y="3419352"/>
            <a:ext cx="1077540" cy="7732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F0BF355-3D34-AB40-99AC-60912DA8B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361" y="1601913"/>
            <a:ext cx="2590676" cy="25906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5E1EC1FB-BD4F-2842-8EF7-3E527A381C82}"/>
              </a:ext>
            </a:extLst>
          </p:cNvPr>
          <p:cNvSpPr/>
          <p:nvPr/>
        </p:nvSpPr>
        <p:spPr>
          <a:xfrm>
            <a:off x="755891" y="534115"/>
            <a:ext cx="4059948" cy="39102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959D7A1-B36D-394C-96AC-3A4BCC7CFF23}"/>
              </a:ext>
            </a:extLst>
          </p:cNvPr>
          <p:cNvSpPr txBox="1"/>
          <p:nvPr/>
        </p:nvSpPr>
        <p:spPr>
          <a:xfrm>
            <a:off x="9800923" y="5873578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首个</a:t>
            </a:r>
            <a:r>
              <a:rPr kumimoji="1" lang="en-US" altLang="zh-CN" b="1" dirty="0">
                <a:solidFill>
                  <a:srgbClr val="C00000"/>
                </a:solidFill>
              </a:rPr>
              <a:t>Fed-PEFT</a:t>
            </a:r>
            <a:r>
              <a:rPr kumimoji="1" lang="zh-CN" altLang="en-US" b="1" dirty="0">
                <a:solidFill>
                  <a:srgbClr val="C00000"/>
                </a:solidFill>
              </a:rPr>
              <a:t>专利</a:t>
            </a:r>
          </a:p>
        </p:txBody>
      </p:sp>
    </p:spTree>
    <p:extLst>
      <p:ext uri="{BB962C8B-B14F-4D97-AF65-F5344CB8AC3E}">
        <p14:creationId xmlns:p14="http://schemas.microsoft.com/office/powerpoint/2010/main" val="427216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8D37D5-41AF-3DD9-B563-5976C9D5D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534115"/>
            <a:ext cx="4952999" cy="782031"/>
          </a:xfr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论文发表情况：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</a:t>
            </a:r>
            <a:r>
              <a:rPr kumimoji="1"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第一作者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MobiCom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TBD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等国际顶级会议和期刊上身份发表学术论文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共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篇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616BBE-86BB-9B6A-47C8-3E161F83D92F}"/>
              </a:ext>
            </a:extLst>
          </p:cNvPr>
          <p:cNvSpPr txBox="1"/>
          <p:nvPr/>
        </p:nvSpPr>
        <p:spPr>
          <a:xfrm>
            <a:off x="5120640" y="1316146"/>
            <a:ext cx="6938356" cy="31282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420"/>
              </a:lnSpc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[1]. Mobile Foundation Model as Firmware, </a:t>
            </a:r>
            <a:r>
              <a:rPr kumimoji="1" lang="en-US" altLang="zh-CN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MobiCom’24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(CCF-A)</a:t>
            </a:r>
          </a:p>
          <a:p>
            <a:pPr>
              <a:lnSpc>
                <a:spcPts val="2420"/>
              </a:lnSpc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[2].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Federated Few-Shot Learning for Mobile NLP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MobiCom’23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(CCF-A)</a:t>
            </a:r>
          </a:p>
          <a:p>
            <a:pPr>
              <a:lnSpc>
                <a:spcPts val="2420"/>
              </a:lnSpc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[3]. Efficient Federated Learning for Modern NLP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kumimoji="1" lang="en-US" altLang="zh-CN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MobiCom’23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(CCF-A)</a:t>
            </a:r>
          </a:p>
          <a:p>
            <a:pPr>
              <a:lnSpc>
                <a:spcPts val="2420"/>
              </a:lnSpc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[4]. Accelerating Vertical Federated Learning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kumimoji="1" lang="en-US" altLang="zh-CN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IEEE Transactions on Big Data</a:t>
            </a:r>
            <a:b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[5].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Towards Practical Few-shot Federated NLP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kumimoji="1" lang="en-US" altLang="zh-CN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EuroMLSys’23,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co-located with </a:t>
            </a:r>
            <a:r>
              <a:rPr kumimoji="1"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EuroSys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(CCF-A</a:t>
            </a:r>
            <a:r>
              <a:rPr kumimoji="1" lang="en-US" altLang="zh-CN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1"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420"/>
              </a:lnSpc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[6].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Towards ubiquitous learning: A first measurement of on-device training performance, </a:t>
            </a:r>
            <a:r>
              <a:rPr kumimoji="1" lang="en-US" altLang="zh-CN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EMDL’21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co-located with </a:t>
            </a:r>
            <a:r>
              <a:rPr kumimoji="1"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MobiSys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(CCF-B)</a:t>
            </a:r>
          </a:p>
          <a:p>
            <a:pPr>
              <a:lnSpc>
                <a:spcPts val="2420"/>
              </a:lnSpc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[7]. </a:t>
            </a:r>
            <a:r>
              <a:rPr kumimoji="1"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FedAdapter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: Efficient Federated Learning for Mobile NLP, TURC 2023 (EI)</a:t>
            </a:r>
            <a:b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[8].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Implementation of an E-payment security evaluation system based on quantum blind computing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IJTP’20</a:t>
            </a:r>
            <a:endParaRPr lang="zh-CN" altLang="en-US" sz="1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086C755F-D51B-2B41-8CCD-F6D6C0877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335" y="1939184"/>
            <a:ext cx="1077540" cy="13318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1E921AE-D62C-1C49-9F21-7839078794A9}"/>
              </a:ext>
            </a:extLst>
          </p:cNvPr>
          <p:cNvSpPr txBox="1"/>
          <p:nvPr/>
        </p:nvSpPr>
        <p:spPr>
          <a:xfrm>
            <a:off x="895782" y="3600863"/>
            <a:ext cx="288190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400" b="1" u="sng" dirty="0"/>
              <a:t>蔡栋琪 </a:t>
            </a:r>
            <a:r>
              <a:rPr kumimoji="1" lang="zh-CN" altLang="en-US" sz="2400" u="sng" dirty="0"/>
              <a:t>直博三年级</a:t>
            </a:r>
            <a:endParaRPr kumimoji="1" lang="en-US" altLang="zh-CN" sz="2400" u="sng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96B7069-8951-574B-859C-FC914DEFB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335" y="796314"/>
            <a:ext cx="1077540" cy="10608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C1FE070-5240-0A43-B005-63A971336E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44" t="77541" r="62183"/>
          <a:stretch/>
        </p:blipFill>
        <p:spPr>
          <a:xfrm>
            <a:off x="3656335" y="3419352"/>
            <a:ext cx="1077540" cy="7732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F0BF355-3D34-AB40-99AC-60912DA8B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885" y="804454"/>
            <a:ext cx="2466625" cy="2466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5E1EC1FB-BD4F-2842-8EF7-3E527A381C82}"/>
              </a:ext>
            </a:extLst>
          </p:cNvPr>
          <p:cNvSpPr/>
          <p:nvPr/>
        </p:nvSpPr>
        <p:spPr>
          <a:xfrm>
            <a:off x="755891" y="534115"/>
            <a:ext cx="4059948" cy="39102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C35CEBF-33D0-8A45-BCBF-B4CD3FE341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6896"/>
          <a:stretch/>
        </p:blipFill>
        <p:spPr>
          <a:xfrm>
            <a:off x="0" y="4645917"/>
            <a:ext cx="12192000" cy="20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02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624</Words>
  <Application>Microsoft Macintosh PowerPoint</Application>
  <PresentationFormat>宽屏</PresentationFormat>
  <Paragraphs>43</Paragraphs>
  <Slides>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等线</vt:lpstr>
      <vt:lpstr>等线 Light</vt:lpstr>
      <vt:lpstr>Microsoft YaHei</vt:lpstr>
      <vt:lpstr>Arial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学术研究 (AdaFL@MobiCom23)</dc:title>
  <dc:creator>Cai Dongqi</dc:creator>
  <cp:lastModifiedBy>Cai Dongqi</cp:lastModifiedBy>
  <cp:revision>6</cp:revision>
  <dcterms:created xsi:type="dcterms:W3CDTF">2024-01-13T03:33:49Z</dcterms:created>
  <dcterms:modified xsi:type="dcterms:W3CDTF">2024-01-13T12:59:50Z</dcterms:modified>
</cp:coreProperties>
</file>